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854" r:id="rId3"/>
    <p:sldId id="722" r:id="rId4"/>
    <p:sldId id="856" r:id="rId5"/>
    <p:sldId id="879" r:id="rId6"/>
    <p:sldId id="820" r:id="rId7"/>
    <p:sldId id="857" r:id="rId8"/>
    <p:sldId id="811" r:id="rId9"/>
    <p:sldId id="859" r:id="rId10"/>
    <p:sldId id="860" r:id="rId11"/>
    <p:sldId id="824" r:id="rId12"/>
    <p:sldId id="861" r:id="rId13"/>
    <p:sldId id="863" r:id="rId14"/>
    <p:sldId id="862" r:id="rId15"/>
    <p:sldId id="880" r:id="rId16"/>
    <p:sldId id="869" r:id="rId17"/>
    <p:sldId id="872" r:id="rId18"/>
    <p:sldId id="825" r:id="rId19"/>
    <p:sldId id="870" r:id="rId20"/>
    <p:sldId id="871" r:id="rId21"/>
    <p:sldId id="865" r:id="rId22"/>
    <p:sldId id="873" r:id="rId23"/>
    <p:sldId id="874" r:id="rId24"/>
    <p:sldId id="866" r:id="rId25"/>
    <p:sldId id="867" r:id="rId26"/>
    <p:sldId id="875" r:id="rId27"/>
    <p:sldId id="868" r:id="rId28"/>
    <p:sldId id="876" r:id="rId29"/>
    <p:sldId id="877" r:id="rId30"/>
    <p:sldId id="878" r:id="rId31"/>
    <p:sldId id="881" r:id="rId32"/>
    <p:sldId id="884" r:id="rId33"/>
    <p:sldId id="885" r:id="rId34"/>
    <p:sldId id="886" r:id="rId35"/>
    <p:sldId id="887" r:id="rId36"/>
    <p:sldId id="888" r:id="rId37"/>
    <p:sldId id="883" r:id="rId38"/>
    <p:sldId id="882" r:id="rId39"/>
    <p:sldId id="86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2" autoAdjust="0"/>
    <p:restoredTop sz="96195" autoAdjust="0"/>
  </p:normalViewPr>
  <p:slideViewPr>
    <p:cSldViewPr>
      <p:cViewPr varScale="1">
        <p:scale>
          <a:sx n="89" d="100"/>
          <a:sy n="89" d="100"/>
        </p:scale>
        <p:origin x="68" y="408"/>
      </p:cViewPr>
      <p:guideLst/>
    </p:cSldViewPr>
  </p:slideViewPr>
  <p:outlineViewPr>
    <p:cViewPr>
      <p:scale>
        <a:sx n="33" d="100"/>
        <a:sy n="33" d="100"/>
      </p:scale>
      <p:origin x="0" y="-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13/01/2024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EE49A1-A8D5-4BB2-836B-A63E18C3BE96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F795F78-9D9C-48A1-9773-9F95349A209E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2023-24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uego.es/bd/estudios/" TargetMode="External"/><Relationship Id="rId2" Type="http://schemas.openxmlformats.org/officeDocument/2006/relationships/hyperlink" Target="https://www.aevi.org.es/web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ideojuegos.fandom.com/es/wiki/G%C3%A9neros_de_videojuego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uego.es/gamerdic/terminos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microsoft.com/office/2007/relationships/hdphoto" Target="../media/hdphoto6.wdp"/><Relationship Id="rId26" Type="http://schemas.openxmlformats.org/officeDocument/2006/relationships/image" Target="../media/image18.png"/><Relationship Id="rId3" Type="http://schemas.openxmlformats.org/officeDocument/2006/relationships/image" Target="../media/image4.png"/><Relationship Id="rId21" Type="http://schemas.openxmlformats.org/officeDocument/2006/relationships/image" Target="../media/image15.png"/><Relationship Id="rId34" Type="http://schemas.openxmlformats.org/officeDocument/2006/relationships/image" Target="../media/image22.png"/><Relationship Id="rId7" Type="http://schemas.openxmlformats.org/officeDocument/2006/relationships/image" Target="../media/image7.jpe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microsoft.com/office/2007/relationships/hdphoto" Target="../media/hdphoto9.wdp"/><Relationship Id="rId33" Type="http://schemas.microsoft.com/office/2007/relationships/hdphoto" Target="../media/hdphoto13.wdp"/><Relationship Id="rId2" Type="http://schemas.openxmlformats.org/officeDocument/2006/relationships/image" Target="../media/image3.jpeg"/><Relationship Id="rId16" Type="http://schemas.microsoft.com/office/2007/relationships/hdphoto" Target="../media/hdphoto5.wdp"/><Relationship Id="rId20" Type="http://schemas.microsoft.com/office/2007/relationships/hdphoto" Target="../media/hdphoto7.wdp"/><Relationship Id="rId29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5" Type="http://schemas.openxmlformats.org/officeDocument/2006/relationships/image" Target="../media/image5.jpeg"/><Relationship Id="rId15" Type="http://schemas.openxmlformats.org/officeDocument/2006/relationships/image" Target="../media/image12.png"/><Relationship Id="rId23" Type="http://schemas.microsoft.com/office/2007/relationships/hdphoto" Target="../media/hdphoto8.wdp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31" Type="http://schemas.microsoft.com/office/2007/relationships/hdphoto" Target="../media/hdphoto12.wdp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11.png"/><Relationship Id="rId22" Type="http://schemas.openxmlformats.org/officeDocument/2006/relationships/image" Target="../media/image16.png"/><Relationship Id="rId27" Type="http://schemas.microsoft.com/office/2007/relationships/hdphoto" Target="../media/hdphoto10.wdp"/><Relationship Id="rId30" Type="http://schemas.openxmlformats.org/officeDocument/2006/relationships/image" Target="../media/image20.png"/><Relationship Id="rId35" Type="http://schemas.microsoft.com/office/2007/relationships/hdphoto" Target="../media/hdphoto14.wdp"/><Relationship Id="rId8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UD8 Introducción a videojuegos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2023-24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Evolución de los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Ventas por generación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C0BA433-948A-4055-85E1-B01C02A6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024915"/>
              </p:ext>
            </p:extLst>
          </p:nvPr>
        </p:nvGraphicFramePr>
        <p:xfrm>
          <a:off x="6282656" y="1426927"/>
          <a:ext cx="5364000" cy="4951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459948513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4071226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365557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2015995"/>
                    </a:ext>
                  </a:extLst>
                </a:gridCol>
              </a:tblGrid>
              <a:tr h="17369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Generación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Consola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Año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Ventas (millones)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extLst>
                  <a:ext uri="{0D108BD9-81ED-4DB2-BD59-A6C34878D82A}">
                    <a16:rowId xmlns:a16="http://schemas.microsoft.com/office/drawing/2014/main" val="1521252694"/>
                  </a:ext>
                </a:extLst>
              </a:tr>
              <a:tr h="17369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6ª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Dreamcast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1998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9,13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4136190131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PS2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155,00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3700402530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Game</a:t>
                      </a:r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Cube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21,74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108450747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Xbox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2002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24,00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168929961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Game</a:t>
                      </a:r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Boy</a:t>
                      </a:r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Advance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81,51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227469528"/>
                  </a:ext>
                </a:extLst>
              </a:tr>
              <a:tr h="17369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7ª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Xbox360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84,70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4142352104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2006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87,40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1411929743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Wii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2006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101,63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1647135650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NDS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154,02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1631985776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PSP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82,00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027500829"/>
                  </a:ext>
                </a:extLst>
              </a:tr>
              <a:tr h="17369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8ª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Wii U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2012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13,56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397180526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Nintendo Switch + Lite + OLED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2017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125,62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1585375900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PS4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117,20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3345688540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Sbox</a:t>
                      </a:r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51,00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1328005767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N3DS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75,94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754866251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PSVita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15,90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4290394381"/>
                  </a:ext>
                </a:extLst>
              </a:tr>
              <a:tr h="1736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9ª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PS5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10,00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877157355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Xbox X y Xbox 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6,50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70180427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CCC3FDBA-433A-4B2C-9BAD-508B19FA6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580374"/>
              </p:ext>
            </p:extLst>
          </p:nvPr>
        </p:nvGraphicFramePr>
        <p:xfrm>
          <a:off x="526410" y="2231358"/>
          <a:ext cx="5364000" cy="3464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459948513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4071226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365557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2015995"/>
                    </a:ext>
                  </a:extLst>
                </a:gridCol>
              </a:tblGrid>
              <a:tr h="17369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Generación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Consola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Año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Ventas (millones)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extLst>
                  <a:ext uri="{0D108BD9-81ED-4DB2-BD59-A6C34878D82A}">
                    <a16:rowId xmlns:a16="http://schemas.microsoft.com/office/drawing/2014/main" val="1521252694"/>
                  </a:ext>
                </a:extLst>
              </a:tr>
              <a:tr h="1736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1ª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Ping-O-</a:t>
                      </a:r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Tronic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1974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311890204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Coleco</a:t>
                      </a:r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Telstar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1976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899194910"/>
                  </a:ext>
                </a:extLst>
              </a:tr>
              <a:tr h="17369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2ª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Atari 2600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1977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30,00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516091095"/>
                  </a:ext>
                </a:extLst>
              </a:tr>
              <a:tr h="1736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3ª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NES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61,91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3306069138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Master </a:t>
                      </a:r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1985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13,00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808703804"/>
                  </a:ext>
                </a:extLst>
              </a:tr>
              <a:tr h="17369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4ª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Super NES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30,75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389776931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Mega Drive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1988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49,10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904463113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Game</a:t>
                      </a:r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Boy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1989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118,69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2564868520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Game</a:t>
                      </a:r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Gear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10,62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145891539"/>
                  </a:ext>
                </a:extLst>
              </a:tr>
              <a:tr h="1736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5ª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 </a:t>
                      </a:r>
                      <a:r>
                        <a:rPr lang="es-E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Station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102,49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3915100928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Nintendo 64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1996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32,93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732549346"/>
                  </a:ext>
                </a:extLst>
              </a:tr>
              <a:tr h="1736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Sega </a:t>
                      </a:r>
                      <a:r>
                        <a:rPr lang="es-E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Saturn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3920" marT="39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1994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3920" marT="3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9,26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20" marR="108000" marT="3920" marB="0" anchor="ctr"/>
                </a:tc>
                <a:extLst>
                  <a:ext uri="{0D108BD9-81ED-4DB2-BD59-A6C34878D82A}">
                    <a16:rowId xmlns:a16="http://schemas.microsoft.com/office/drawing/2014/main" val="3995862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35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El mercado en la actualidad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estima que en 2023 el mercado de los videojuegos alcanzó los 240.000 millones de dólares en todo el mundo.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China, EEUU y Japón se encuentran en el top 3 mundial en ingresos.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Europa en el top 5 de mercados se encuentran Alemania, UK, Francia, España e Italia.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España está tras Polonia en el segundo puesto mundial en facturación en videojuegos e-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289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El mercado en la actualidad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mercado de los videojuegos está en constante crecimiento.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razones de este crecimiento son: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Auge de uso de dispositivos móviles.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Expansión de la Realidad virtual y aumentada.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Evolución de los dispositivos.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Evolución de las tecnologías asociadas (aprendizaje automático, inteligencia artificial…).</a:t>
            </a:r>
          </a:p>
        </p:txBody>
      </p:sp>
    </p:spTree>
    <p:extLst>
      <p:ext uri="{BB962C8B-B14F-4D97-AF65-F5344CB8AC3E}">
        <p14:creationId xmlns:p14="http://schemas.microsoft.com/office/powerpoint/2010/main" val="162467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La industria del videojuego en España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AEVI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(Asociación Española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VIdeojuegos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Actualmente hay unos 800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estudios de desarrollo de videojuegos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activo en España.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todos estos estudios unos 400 están constituidos como empresas.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Distribución de los estudios por comunidad: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7AACD4-E828-47A9-BEAD-7F8E073CE9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012" y="3284984"/>
            <a:ext cx="5532346" cy="309322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09191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La industria del videojuego en España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cerca de 10.000 profesionales trabajando en la industria.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Roles más demandados: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Programadores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20%.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Productores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6%, responsables de gestionar el desarrollo de los videojuegos.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Diseñadores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12%, responsables de crear la estética y la jugabilidad.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Artistas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10%, responsables de crear los gráficos y la música de los videojuegos.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Equipo de operaciones: 22%, responsable de la distribución, marketing y ventas.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observar que para desarrollar videojuegos se necesitan profesionales de diferentes ámbitos.</a:t>
            </a:r>
          </a:p>
        </p:txBody>
      </p:sp>
    </p:spTree>
    <p:extLst>
      <p:ext uri="{BB962C8B-B14F-4D97-AF65-F5344CB8AC3E}">
        <p14:creationId xmlns:p14="http://schemas.microsoft.com/office/powerpoint/2010/main" val="5160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La industria del videojuego en España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resumen la industria de los videojuegos: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Tiene una alta facturación.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Está localizada en todo el mundo.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Está en constante crecimiento.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Siempre está en constante cambio.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Busca innovar.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Necesita de trabajadores de muchos campos diferentes.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espera a nadie.</a:t>
            </a:r>
          </a:p>
        </p:txBody>
      </p:sp>
    </p:spTree>
    <p:extLst>
      <p:ext uri="{BB962C8B-B14F-4D97-AF65-F5344CB8AC3E}">
        <p14:creationId xmlns:p14="http://schemas.microsoft.com/office/powerpoint/2010/main" val="4026482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videojuegos se pueden clasificar de muchas maneras, a continuación, se muestra una Clasificación según su género y subgénero.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Basados en: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Acción en tiempo real.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argumental y exploración.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Ingenio y coordinación.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Pensamiento y administración.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Deportivos.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videojuegos.fandom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35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Acción en tiempo real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Arcade: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rompebloques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laberinto, velocidad 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endless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runner, obstáculos.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FE4BD4-C733-4E86-ACF0-CDB74602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0" y="2708920"/>
            <a:ext cx="10800000" cy="31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3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Acción en tiempo real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Plataformas: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comical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vista lateral, 3D.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9B7B6F-C298-4F37-AE07-44CF120D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217" y="2780928"/>
            <a:ext cx="8809566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44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Acción en tiempo real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Disparos: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shoot'em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up, correr y disparar, rail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shooter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galería de tiro, FPS.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D2F23C-879C-434B-8D76-31AC8F0584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863" y="2551092"/>
            <a:ext cx="5964273" cy="38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9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Videojuego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definición de videojuego es muy simple: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videojuego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juego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apoya en medios electrónicos para el desarrollo del mismo.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2DDB3D3-0106-4353-848B-FF58F0172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618" y="3109428"/>
            <a:ext cx="6480739" cy="17538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A6901F5-3A02-4EB3-BACF-1942EE9B9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1053" y="1772816"/>
            <a:ext cx="4152304" cy="10988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7257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Acción en tiempo real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Peleas: versus, con plataformas,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beat'em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up, por turnos.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C38FD1-81BE-4E67-BF8E-D18B741E9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0" y="2837255"/>
            <a:ext cx="10800000" cy="285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2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argumental y exploración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Aventura conversacional: novela visual.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Aventura gráfica: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-and-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en primera persona.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330F358-6BAD-4D90-8E67-0BF4EEEEC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465" y="3352568"/>
            <a:ext cx="10053069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argumental y exploración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ROL: RPG occidental, RPG japonés,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roguelike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RPG táctico,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-RPG.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E1CFE80-244B-4ECB-BB18-8F2FA402A4BA}"/>
              </a:ext>
            </a:extLst>
          </p:cNvPr>
          <p:cNvGrpSpPr/>
          <p:nvPr/>
        </p:nvGrpSpPr>
        <p:grpSpPr>
          <a:xfrm>
            <a:off x="696000" y="3212976"/>
            <a:ext cx="10800000" cy="2281891"/>
            <a:chOff x="526184" y="3212976"/>
            <a:chExt cx="9341716" cy="196994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9FB2179-A2AF-47AA-A5F6-E113FBDC5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6184" y="3212976"/>
              <a:ext cx="5639237" cy="193059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3E002B0-AFCD-446D-A165-FC2E5F7C1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3212976"/>
              <a:ext cx="3771900" cy="1969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25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argumental y exploración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Aventura de acción: plataformas de exploración, sigilo,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survival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horror, conducción por misiones.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CB7B36A-0705-457E-A69F-BB34AB2CD18C}"/>
              </a:ext>
            </a:extLst>
          </p:cNvPr>
          <p:cNvGrpSpPr/>
          <p:nvPr/>
        </p:nvGrpSpPr>
        <p:grpSpPr>
          <a:xfrm>
            <a:off x="624597" y="3212976"/>
            <a:ext cx="10942806" cy="2324459"/>
            <a:chOff x="1365513" y="2983347"/>
            <a:chExt cx="7916065" cy="1681522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905A9B9D-0EC5-4CAC-A3BA-009697161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5513" y="3007358"/>
              <a:ext cx="4730487" cy="1657511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F0D430B-9852-4B92-ABCF-69A17111F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2983347"/>
              <a:ext cx="3185578" cy="165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1905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Ingenio y coordinación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Puzzle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Puzzle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bloques.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Didácticos.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Preguntas.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Musicales.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Ejercicio físico.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2EC098-80D4-4E32-B7AF-C09DD0158E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001" y="1797079"/>
            <a:ext cx="6402356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53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Pensamiento y administración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Estrategia: artillería, por turnos, en tiempo real, construcción de imperios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E92FBD-6F21-4AA7-A16B-988C687FB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0" y="2924944"/>
            <a:ext cx="10800000" cy="25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6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Pensamiento y administración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Simulación: construcción y administración, negocios, oficios, manager deportivo, simulador de vehículo, simulador de vida.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E4D7D78-4C6F-448B-9092-A012112703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123" y="2961525"/>
            <a:ext cx="6723754" cy="35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6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Deportivos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Simulador de deportes: deportes reales, deportes ficticios.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3193C6-0786-48DF-856D-E70B00EC4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766" y="2708920"/>
            <a:ext cx="9092467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85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Deportivos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Carreras: arcade, deportivas (reales), combate.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C169A25-5822-47B9-B5BC-D38D8D0F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263" y="2708920"/>
            <a:ext cx="9937473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75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Deportivos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Juegos de mesa: de tablero, naipes, cartas coleccionables.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931F05-8521-4F9C-8D13-413324EFE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0" y="2636912"/>
            <a:ext cx="10800000" cy="32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4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Videojuego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 software de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entretenimiento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haciendo uso de las capacidades de los equipos electrónicos permite que el usuario/los usuarios interactúen con un mundo virtual con la finalidad de alcanzar un objetivo.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su origen la finalidad de los videojuegos era el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entretenimiento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finalidad que se mantiene en la mayoría de videojuegos actuales aunque también existen videojuegos educativos e instructivos.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equipos electrónicos usados para ejecutar videojuegos son conocidos como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hoy en día las plataformas más extendidas son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ordenadores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móviles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táblets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7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Géneros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Deportivos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Mecánicos: pinball,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pachinko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55D995-444F-44C5-95E8-85DC140FF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631" y="2708920"/>
            <a:ext cx="5770737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0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Fases de desarrollo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Concepto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(análisis)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con cualquier aplicación, los videojuegos comienzan con una idea y su análisis, en este análisis se determinan los aspectos del juego: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Género.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Gameplay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Personajes.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Ambiente.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Música.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concepto suele acompañarse de un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guión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gráfico como un storyboard con todas las ideas.</a:t>
            </a:r>
          </a:p>
        </p:txBody>
      </p:sp>
    </p:spTree>
    <p:extLst>
      <p:ext uri="{BB962C8B-B14F-4D97-AF65-F5344CB8AC3E}">
        <p14:creationId xmlns:p14="http://schemas.microsoft.com/office/powerpoint/2010/main" val="1966661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Fases de desarrollo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Pre-producción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(análisis)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el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concepto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decidido se pasa a la definición de todos los elementos que componen el juego como el desarrollo de la historia, versiones iniciales de los guiones con los objetivos, desarrollo de los personajes…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esta información los artistas comienzan a crear propuestas de diseños para ir dando la forma definitiva.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describe toda la parte sonora del juego como efectos, música, voces…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manera paralela se debe especificar el funcionamiento general del juego.</a:t>
            </a:r>
          </a:p>
        </p:txBody>
      </p:sp>
    </p:spTree>
    <p:extLst>
      <p:ext uri="{BB962C8B-B14F-4D97-AF65-F5344CB8AC3E}">
        <p14:creationId xmlns:p14="http://schemas.microsoft.com/office/powerpoint/2010/main" val="180531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Fases de desarrollo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Pre-producción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(análisis)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parte técnica se realiza el diseño de la programación indicando cómo se implementará el juego, los lenguajes de programación, las metodologías…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 la información anterior tiene como objetivo generar el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GDD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en el que se especifica toda la planificación necesaria para la implementación del juego.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en esta fase se puede realizar un prototipo muy básico del juego.</a:t>
            </a:r>
          </a:p>
        </p:txBody>
      </p:sp>
    </p:spTree>
    <p:extLst>
      <p:ext uri="{BB962C8B-B14F-4D97-AF65-F5344CB8AC3E}">
        <p14:creationId xmlns:p14="http://schemas.microsoft.com/office/powerpoint/2010/main" val="1724363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Fases de desarrollo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Producción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(implementación)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Durante la implementación el primer paso es crear una versión inicial del juego la cual se irá mejorando gradualmente durante la implementación.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primer paso es generar todos los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necesarios en base a los requisitos indicados en el GDD.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se tienen todos los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la mayoría de ellos se debe "ensamblar" el juego.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parte es donde se utiliza el motor de videojuegos.</a:t>
            </a:r>
          </a:p>
        </p:txBody>
      </p:sp>
    </p:spTree>
    <p:extLst>
      <p:ext uri="{BB962C8B-B14F-4D97-AF65-F5344CB8AC3E}">
        <p14:creationId xmlns:p14="http://schemas.microsoft.com/office/powerpoint/2010/main" val="280579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Fases de desarrollo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fase consiste en corregir los errores que se van detectando durante la producción.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pruebas suelen ser de dos tipos: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Alpha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Realizadas por personas involucradas en el desarrollo.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Su objetivo es corregir errores graves y mejorar características.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Beta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Realizadas por personas externas al equipo de desarrollo.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Su objetivo es detectar fallos menores y mejorar la experiencia de usuario.</a:t>
            </a:r>
          </a:p>
        </p:txBody>
      </p:sp>
    </p:spTree>
    <p:extLst>
      <p:ext uri="{BB962C8B-B14F-4D97-AF65-F5344CB8AC3E}">
        <p14:creationId xmlns:p14="http://schemas.microsoft.com/office/powerpoint/2010/main" val="2528248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Fases de desarrollo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Post-producción</a:t>
            </a: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fase las tareas a realizar son: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Marketing: dar a conocer el juego.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Distribución: crear copias físicas/digitales y hacerlas llegar a las tiendas.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Mantenimiento: seguir detectando errores, añadir mejoras…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marketing y la distribución suelen contratarse en empresas externas conocidas como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publishers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al mantenimiento se puede alargar la vida del juego y seguir obteniendo beneficios: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DLC's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funcionalidades nuevas…</a:t>
            </a:r>
          </a:p>
        </p:txBody>
      </p:sp>
    </p:spTree>
    <p:extLst>
      <p:ext uri="{BB962C8B-B14F-4D97-AF65-F5344CB8AC3E}">
        <p14:creationId xmlns:p14="http://schemas.microsoft.com/office/powerpoint/2010/main" val="2720714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Motores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 de videojuegos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 software que unifica herramientas y bibliotecas necesarias para crear videojuegos.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las funcionalidades que ofrecen se encuentran: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 de físicas.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Gestión de colisiones.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Renderizado de gráficos.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Integración de sonidos.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Creación y gestión de animaciones.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artificial para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NPC's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Diseño de niveles.</a:t>
            </a:r>
          </a:p>
        </p:txBody>
      </p:sp>
    </p:spTree>
    <p:extLst>
      <p:ext uri="{BB962C8B-B14F-4D97-AF65-F5344CB8AC3E}">
        <p14:creationId xmlns:p14="http://schemas.microsoft.com/office/powerpoint/2010/main" val="4152896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Motores de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motores de videojuegos se pueden clasificar de diferentes maneras pero la más habitual es motores 2D y motores 3D.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motores de videojuegos más populares: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Unreal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propietario, 3D, genéricos.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propietario, 2D/3D, genéricos.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Godot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SW libre, 2D/3D, genéricos.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GameMaker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Studio 2: propietario, 2D/3D, genéricos.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MUGEN: freeware, 2D, lucha.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RPG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propietario, 2D, rol.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Ren'Py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SW libre, novelas visuales.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motores anteriores permiten desarrollar videojuegos para varias plataformas.</a:t>
            </a:r>
          </a:p>
        </p:txBody>
      </p:sp>
    </p:spTree>
    <p:extLst>
      <p:ext uri="{BB962C8B-B14F-4D97-AF65-F5344CB8AC3E}">
        <p14:creationId xmlns:p14="http://schemas.microsoft.com/office/powerpoint/2010/main" val="2357129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Glosario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mundo de los videojuegos y su desarrollo existen infinidad de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términos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deben conocerse, algunos de ellos son: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Mecánicas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Assets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DLC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CGI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Textura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33007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Picture 24" descr="Teenage Mutant Ninja Turtles Ingevideo de Dinunno Revsa - Máquina recreativa">
            <a:extLst>
              <a:ext uri="{FF2B5EF4-FFF2-40B4-BE49-F238E27FC236}">
                <a16:creationId xmlns:a16="http://schemas.microsoft.com/office/drawing/2014/main" id="{21927F02-E762-4E35-9349-B5BE849C8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410832">
            <a:off x="675966" y="2718132"/>
            <a:ext cx="1815460" cy="31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Vintage Tamagotchi Original 1997 Bandai Camuflaje Verde - Etsy España">
            <a:extLst>
              <a:ext uri="{FF2B5EF4-FFF2-40B4-BE49-F238E27FC236}">
                <a16:creationId xmlns:a16="http://schemas.microsoft.com/office/drawing/2014/main" id="{A4A3A753-3284-42D2-AE56-CC29617F3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842" l="7895" r="90000">
                        <a14:foregroundMark x1="56842" y1="80921" x2="56842" y2="80921"/>
                        <a14:foregroundMark x1="58596" y1="81053" x2="58070" y2="81447"/>
                        <a14:foregroundMark x1="55088" y1="82500" x2="55088" y2="82500"/>
                        <a14:foregroundMark x1="35088" y1="82368" x2="35088" y2="82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6387" y="1223549"/>
            <a:ext cx="690834" cy="9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t's Play Snake Nokia 3310 - YouTube">
            <a:extLst>
              <a:ext uri="{FF2B5EF4-FFF2-40B4-BE49-F238E27FC236}">
                <a16:creationId xmlns:a16="http://schemas.microsoft.com/office/drawing/2014/main" id="{CA712424-8FE5-48DE-A66E-4CE9A4C35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6871">
            <a:off x="2602605" y="3329766"/>
            <a:ext cx="829432" cy="176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PlayStation (consola) - Wikipedia, la enciclopedia libre">
            <a:extLst>
              <a:ext uri="{FF2B5EF4-FFF2-40B4-BE49-F238E27FC236}">
                <a16:creationId xmlns:a16="http://schemas.microsoft.com/office/drawing/2014/main" id="{2E7A9C3A-68EF-4045-8B5B-39F1A740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4970" y="4982216"/>
            <a:ext cx="3811927" cy="174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oving After Burner Cabinet! #afterburner #sega #arcade">
            <a:extLst>
              <a:ext uri="{FF2B5EF4-FFF2-40B4-BE49-F238E27FC236}">
                <a16:creationId xmlns:a16="http://schemas.microsoft.com/office/drawing/2014/main" id="{D78DB2A2-E40F-4D69-9F4D-08CD455A2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86273">
            <a:off x="5775885" y="936416"/>
            <a:ext cx="1730140" cy="17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Plataformas</a:t>
            </a:r>
          </a:p>
        </p:txBody>
      </p:sp>
      <p:pic>
        <p:nvPicPr>
          <p:cNvPr id="2052" name="Picture 4" descr="Sinclair ZX Spectrum 128k +2 · Col•leccions UV">
            <a:extLst>
              <a:ext uri="{FF2B5EF4-FFF2-40B4-BE49-F238E27FC236}">
                <a16:creationId xmlns:a16="http://schemas.microsoft.com/office/drawing/2014/main" id="{17C51E4D-CFCA-44DD-A236-B0F57873D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38" b="96921" l="706" r="99338">
                        <a14:foregroundMark x1="3376" y1="77958" x2="3376" y2="77958"/>
                        <a14:foregroundMark x1="2207" y1="20800" x2="2207" y2="20800"/>
                        <a14:foregroundMark x1="2648" y1="36575" x2="2648" y2="36575"/>
                        <a14:foregroundMark x1="2515" y1="45057" x2="2515" y2="45057"/>
                        <a14:foregroundMark x1="2979" y1="54133" x2="2979" y2="54133"/>
                        <a14:foregroundMark x1="3111" y1="60886" x2="3111" y2="60886"/>
                        <a14:foregroundMark x1="2140" y1="18260" x2="2140" y2="18260"/>
                        <a14:foregroundMark x1="2140" y1="15397" x2="2140" y2="15397"/>
                        <a14:foregroundMark x1="3376" y1="80929" x2="3376" y2="80929"/>
                        <a14:foregroundMark x1="3530" y1="87034" x2="3530" y2="87034"/>
                        <a14:foregroundMark x1="3089" y1="70827" x2="3089" y2="70827"/>
                        <a14:foregroundMark x1="2979" y1="65100" x2="2979" y2="65100"/>
                        <a14:foregroundMark x1="2891" y1="57807" x2="2891" y2="57807"/>
                        <a14:foregroundMark x1="2780" y1="57050" x2="2780" y2="57050"/>
                        <a14:foregroundMark x1="2449" y1="39708" x2="2449" y2="39708"/>
                        <a14:foregroundMark x1="3376" y1="90492" x2="3376" y2="90492"/>
                        <a14:foregroundMark x1="2251" y1="13452" x2="2251" y2="13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2359" y="2636545"/>
            <a:ext cx="2331709" cy="9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lquiler Máquinas Recreativas Barcelona">
            <a:extLst>
              <a:ext uri="{FF2B5EF4-FFF2-40B4-BE49-F238E27FC236}">
                <a16:creationId xmlns:a16="http://schemas.microsoft.com/office/drawing/2014/main" id="{06E1C419-4F0B-4369-92D8-7E7AF2D94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060" l="1582" r="984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376257">
            <a:off x="8464268" y="3157815"/>
            <a:ext cx="3392363" cy="34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olttierPC - PC Gaming Completo AMD Ryzen 7 5700G 8x4.6Ghz | Radeon Vega 8  | 32GB DDR4 | 1TB M.2 SSD | WiFi | Windows 11 | Monitor 24&quot; | Teclado y  Ratón RGB | PC Gamer : Amazon.es: Informática">
            <a:extLst>
              <a:ext uri="{FF2B5EF4-FFF2-40B4-BE49-F238E27FC236}">
                <a16:creationId xmlns:a16="http://schemas.microsoft.com/office/drawing/2014/main" id="{9FC765AA-8587-4CF7-8147-8A6C65F4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7573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72480">
            <a:off x="7321571" y="1033713"/>
            <a:ext cx="2404806" cy="210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layStation®5 | Play Has No Limits | PlayStation">
            <a:extLst>
              <a:ext uri="{FF2B5EF4-FFF2-40B4-BE49-F238E27FC236}">
                <a16:creationId xmlns:a16="http://schemas.microsoft.com/office/drawing/2014/main" id="{D246FA4E-8DC8-4E83-AC33-06EFA29A6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325469">
            <a:off x="9722303" y="1145055"/>
            <a:ext cx="1700611" cy="209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ame Boy - Wikipedia, la enciclopedia libre">
            <a:extLst>
              <a:ext uri="{FF2B5EF4-FFF2-40B4-BE49-F238E27FC236}">
                <a16:creationId xmlns:a16="http://schemas.microsoft.com/office/drawing/2014/main" id="{99030BF4-8A68-4E32-902A-09458507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299" b="97801" l="2500" r="97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373" y="3424048"/>
            <a:ext cx="1342931" cy="1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ableta Android de 10 pulgadas, Pritom M10, 2gb Ram, 32gb Android 10.0  Tablet, pantalla Hd Ips de 10.1 pulgadas, Gps, Fm, procesador de cuatro  núcleos, Wi-fi | Fruugo ES">
            <a:extLst>
              <a:ext uri="{FF2B5EF4-FFF2-40B4-BE49-F238E27FC236}">
                <a16:creationId xmlns:a16="http://schemas.microsoft.com/office/drawing/2014/main" id="{9577CDE3-FCDA-49FE-B8BC-FC826847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98867">
                        <a14:foregroundMark x1="78867" y1="87036" x2="78867" y2="87036"/>
                        <a14:foregroundMark x1="81133" y1="67960" x2="81133" y2="67960"/>
                        <a14:foregroundMark x1="82600" y1="58629" x2="82600" y2="58629"/>
                        <a14:foregroundMark x1="83800" y1="52684" x2="83800" y2="52684"/>
                        <a14:foregroundMark x1="85067" y1="43435" x2="85067" y2="43435"/>
                        <a14:foregroundMark x1="86067" y1="36251" x2="86067" y2="36251"/>
                        <a14:foregroundMark x1="87333" y1="30636" x2="87333" y2="30636"/>
                        <a14:foregroundMark x1="87667" y1="25021" x2="87867" y2="24112"/>
                        <a14:foregroundMark x1="88667" y1="17341" x2="88667" y2="17341"/>
                        <a14:foregroundMark x1="90200" y1="2147" x2="90200" y2="2147"/>
                        <a14:foregroundMark x1="90533" y1="1817" x2="90533" y2="1817"/>
                        <a14:foregroundMark x1="89200" y1="7762" x2="89200" y2="7762"/>
                        <a14:foregroundMark x1="86800" y1="23039" x2="86800" y2="23039"/>
                        <a14:foregroundMark x1="84333" y1="39884" x2="84333" y2="39884"/>
                        <a14:foregroundMark x1="85267" y1="33113" x2="85267" y2="33113"/>
                        <a14:foregroundMark x1="83067" y1="48142" x2="83067" y2="48142"/>
                        <a14:foregroundMark x1="84000" y1="43187" x2="84000" y2="43187"/>
                        <a14:foregroundMark x1="82267" y1="55574" x2="82267" y2="55574"/>
                        <a14:foregroundMark x1="81733" y1="62758" x2="81733" y2="62758"/>
                        <a14:foregroundMark x1="80400" y1="73576" x2="80400" y2="73576"/>
                        <a14:foregroundMark x1="79267" y1="82824" x2="79267" y2="82824"/>
                        <a14:foregroundMark x1="77933" y1="90256" x2="77933" y2="90256"/>
                        <a14:foregroundMark x1="77200" y1="95541" x2="77200" y2="95541"/>
                        <a14:foregroundMark x1="76000" y1="97110" x2="76067" y2="96614"/>
                        <a14:foregroundMark x1="77200" y1="93311" x2="77200" y2="93311"/>
                        <a14:foregroundMark x1="77000" y1="89843" x2="77000" y2="89843"/>
                        <a14:foregroundMark x1="77533" y1="86870" x2="77867" y2="85632"/>
                        <a14:foregroundMark x1="78733" y1="82824" x2="78733" y2="82824"/>
                        <a14:foregroundMark x1="66800" y1="2064" x2="66800" y2="2064"/>
                        <a14:foregroundMark x1="25200" y1="4129" x2="25200" y2="4129"/>
                        <a14:foregroundMark x1="12867" y1="13460" x2="12867" y2="13460"/>
                        <a14:foregroundMark x1="8067" y1="33113" x2="8067" y2="33113"/>
                        <a14:foregroundMark x1="5600" y1="44756" x2="5600" y2="44756"/>
                        <a14:foregroundMark x1="3133" y1="55987" x2="3133" y2="55987"/>
                        <a14:foregroundMark x1="1400" y1="63419" x2="1400" y2="63419"/>
                        <a14:foregroundMark x1="667" y1="66722" x2="667" y2="66722"/>
                        <a14:foregroundMark x1="80333" y1="68869" x2="80333" y2="68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38600">
            <a:off x="1084210" y="1936834"/>
            <a:ext cx="1360473" cy="10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tari 2600 - Wikipedia, la enciclopedia libre">
            <a:extLst>
              <a:ext uri="{FF2B5EF4-FFF2-40B4-BE49-F238E27FC236}">
                <a16:creationId xmlns:a16="http://schemas.microsoft.com/office/drawing/2014/main" id="{0945C7D3-A70A-49D0-BB60-37B6A92E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217" b="96087" l="5914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3275">
            <a:off x="3088958" y="3763408"/>
            <a:ext cx="2688221" cy="156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ame Gear - Wikipedia, la enciclopedia libre">
            <a:extLst>
              <a:ext uri="{FF2B5EF4-FFF2-40B4-BE49-F238E27FC236}">
                <a16:creationId xmlns:a16="http://schemas.microsoft.com/office/drawing/2014/main" id="{F6B89A1A-6002-4D90-B2B4-B29D36C8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84207">
            <a:off x="5316240" y="4100240"/>
            <a:ext cx="1715425" cy="10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Nintendo Game &amp; Watch Multi Screen Donkey Kong [Pre-Owned]">
            <a:extLst>
              <a:ext uri="{FF2B5EF4-FFF2-40B4-BE49-F238E27FC236}">
                <a16:creationId xmlns:a16="http://schemas.microsoft.com/office/drawing/2014/main" id="{3A02748D-BCC8-4E09-B339-2BD07E10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800" b="96000" l="96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0905">
            <a:off x="7392201" y="4751363"/>
            <a:ext cx="1790914" cy="17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Archivo:Sega-Mega-Drive-JP-Mk1-Console-Set.jpg - Wikipedia, la enciclopedia  libre">
            <a:extLst>
              <a:ext uri="{FF2B5EF4-FFF2-40B4-BE49-F238E27FC236}">
                <a16:creationId xmlns:a16="http://schemas.microsoft.com/office/drawing/2014/main" id="{B296550D-58AC-4886-AB26-0EB84F1D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0836">
            <a:off x="8140716" y="2857321"/>
            <a:ext cx="2806110" cy="140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VALVE Steam Deck 64 GB eMMC + 16 GB de RAM, 7 pulgadas, 60 Hz, 1280 x 800  px, SteamOS 3.0, consola de juegos portátil : Amazon.es: Informática">
            <a:extLst>
              <a:ext uri="{FF2B5EF4-FFF2-40B4-BE49-F238E27FC236}">
                <a16:creationId xmlns:a16="http://schemas.microsoft.com/office/drawing/2014/main" id="{3B2F3B6D-3A64-4B20-986C-D9552B7B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007" b="96321" l="1220" r="986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319573">
            <a:off x="4104245" y="3072545"/>
            <a:ext cx="1933008" cy="82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2" descr="Amstrad CPC 464 — Wikipédia">
            <a:extLst>
              <a:ext uri="{FF2B5EF4-FFF2-40B4-BE49-F238E27FC236}">
                <a16:creationId xmlns:a16="http://schemas.microsoft.com/office/drawing/2014/main" id="{8BC12E7E-F0A6-4686-B909-7D74864A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959" b="93653" l="8211" r="97061">
                        <a14:backgroundMark x1="13051" y1="92358" x2="13051" y2="92358"/>
                        <a14:backgroundMark x1="10372" y1="91451" x2="10372" y2="91451"/>
                        <a14:backgroundMark x1="33276" y1="93135" x2="33276" y2="93135"/>
                        <a14:backgroundMark x1="37252" y1="92876" x2="37252" y2="92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99548">
            <a:off x="1542824" y="4628282"/>
            <a:ext cx="2761787" cy="18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86E7250D-9CBF-4EA3-A63A-34B05047F689}"/>
              </a:ext>
            </a:extLst>
          </p:cNvPr>
          <p:cNvGrpSpPr/>
          <p:nvPr/>
        </p:nvGrpSpPr>
        <p:grpSpPr>
          <a:xfrm rot="21259637">
            <a:off x="3827138" y="1954659"/>
            <a:ext cx="1930506" cy="1118498"/>
            <a:chOff x="2296104" y="957104"/>
            <a:chExt cx="2629076" cy="1405482"/>
          </a:xfrm>
        </p:grpSpPr>
        <p:pic>
          <p:nvPicPr>
            <p:cNvPr id="2088" name="Picture 40" descr="Amazon.com: Oculus Quest All-in-one VR Gaming Headset – 64GB (UK Import) :  Videojuegos">
              <a:extLst>
                <a:ext uri="{FF2B5EF4-FFF2-40B4-BE49-F238E27FC236}">
                  <a16:creationId xmlns:a16="http://schemas.microsoft.com/office/drawing/2014/main" id="{0B0265A3-A17A-4CF3-9D85-F19914B07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screen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>
                          <a14:foregroundMark x1="3211" y1="62200" x2="3211" y2="62200"/>
                          <a14:foregroundMark x1="3976" y1="70479" x2="4205" y2="70697"/>
                          <a14:foregroundMark x1="4587" y1="73965" x2="4587" y2="73965"/>
                          <a14:foregroundMark x1="10015" y1="83442" x2="10015" y2="83442"/>
                          <a14:foregroundMark x1="8333" y1="80937" x2="8333" y2="80937"/>
                          <a14:foregroundMark x1="7339" y1="77996" x2="7339" y2="78322"/>
                          <a14:foregroundMark x1="8716" y1="80937" x2="8716" y2="80937"/>
                          <a14:foregroundMark x1="8180" y1="80065" x2="8180" y2="80065"/>
                          <a14:foregroundMark x1="6804" y1="76144" x2="6804" y2="76144"/>
                          <a14:foregroundMark x1="6116" y1="73965" x2="6116" y2="73965"/>
                          <a14:foregroundMark x1="6422" y1="74837" x2="6422" y2="74837"/>
                          <a14:foregroundMark x1="5122" y1="74946" x2="5122" y2="74946"/>
                          <a14:foregroundMark x1="4969" y1="75054" x2="4969" y2="75054"/>
                          <a14:foregroundMark x1="5046" y1="65904" x2="5046" y2="65904"/>
                          <a14:foregroundMark x1="5122" y1="67102" x2="5122" y2="671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25214" y="957104"/>
              <a:ext cx="1799966" cy="1262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0" descr="Amazon.com: Oculus Quest All-in-one VR Gaming Headset – 64GB (UK Import) :  Videojuegos">
              <a:extLst>
                <a:ext uri="{FF2B5EF4-FFF2-40B4-BE49-F238E27FC236}">
                  <a16:creationId xmlns:a16="http://schemas.microsoft.com/office/drawing/2014/main" id="{EC1A4CC8-A87C-4B0E-89F5-2DAB1EE228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2" cstate="screen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2434" b="98230" l="9615" r="98718">
                          <a14:foregroundMark x1="83333" y1="9513" x2="83333" y2="9513"/>
                          <a14:foregroundMark x1="83974" y1="10177" x2="83974" y2="10177"/>
                          <a14:foregroundMark x1="85897" y1="11504" x2="85897" y2="11947"/>
                          <a14:foregroundMark x1="87179" y1="12832" x2="87179" y2="12832"/>
                          <a14:foregroundMark x1="92949" y1="19248" x2="92949" y2="19248"/>
                          <a14:foregroundMark x1="89744" y1="42920" x2="89744" y2="42920"/>
                          <a14:foregroundMark x1="92949" y1="38274" x2="92949" y2="38274"/>
                          <a14:foregroundMark x1="94231" y1="34956" x2="94231" y2="34956"/>
                          <a14:foregroundMark x1="94872" y1="32080" x2="94872" y2="31637"/>
                          <a14:foregroundMark x1="94872" y1="29204" x2="94872" y2="28982"/>
                          <a14:foregroundMark x1="93590" y1="21018" x2="93590" y2="21018"/>
                          <a14:foregroundMark x1="93590" y1="20133" x2="93590" y2="20133"/>
                          <a14:foregroundMark x1="93590" y1="36504" x2="93590" y2="36504"/>
                          <a14:foregroundMark x1="93590" y1="36947" x2="93590" y2="36947"/>
                          <a14:foregroundMark x1="92308" y1="40265" x2="92308" y2="40265"/>
                          <a14:foregroundMark x1="91026" y1="41372" x2="91026" y2="41372"/>
                          <a14:foregroundMark x1="91026" y1="41814" x2="91026" y2="41814"/>
                          <a14:foregroundMark x1="16026" y1="44248" x2="16026" y2="44248"/>
                          <a14:foregroundMark x1="16667" y1="42257" x2="16026" y2="42035"/>
                          <a14:foregroundMark x1="16026" y1="41372" x2="16026" y2="41372"/>
                          <a14:foregroundMark x1="16026" y1="39823" x2="16026" y2="39823"/>
                          <a14:foregroundMark x1="15385" y1="39159" x2="15385" y2="39159"/>
                          <a14:foregroundMark x1="15385" y1="40044" x2="15385" y2="40044"/>
                          <a14:foregroundMark x1="14744" y1="40044" x2="14744" y2="40044"/>
                          <a14:foregroundMark x1="80769" y1="8628" x2="80769" y2="8628"/>
                          <a14:foregroundMark x1="79487" y1="7965" x2="79487" y2="7965"/>
                          <a14:foregroundMark x1="78205" y1="7301" x2="77564" y2="7301"/>
                          <a14:foregroundMark x1="76282" y1="7080" x2="75641" y2="7080"/>
                          <a14:foregroundMark x1="73077" y1="5752" x2="73077" y2="5752"/>
                          <a14:foregroundMark x1="72436" y1="5531" x2="71795" y2="5531"/>
                          <a14:foregroundMark x1="71154" y1="5310" x2="70513" y2="5088"/>
                          <a14:foregroundMark x1="68590" y1="4646" x2="68590" y2="4646"/>
                          <a14:foregroundMark x1="67308" y1="4646" x2="66667" y2="4646"/>
                          <a14:foregroundMark x1="65385" y1="4425" x2="65385" y2="4425"/>
                          <a14:foregroundMark x1="63462" y1="4425" x2="63462" y2="44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96104" y="1222651"/>
              <a:ext cx="866827" cy="10408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0" descr="Amazon.com: Oculus Quest All-in-one VR Gaming Headset – 64GB (UK Import) :  Videojuegos">
              <a:extLst>
                <a:ext uri="{FF2B5EF4-FFF2-40B4-BE49-F238E27FC236}">
                  <a16:creationId xmlns:a16="http://schemas.microsoft.com/office/drawing/2014/main" id="{B5D76907-A817-4DE1-8AFD-A8BA137BC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4" cstate="screen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653" b="99347" l="0" r="98671">
                          <a14:foregroundMark x1="40698" y1="54323" x2="40698" y2="54323"/>
                          <a14:foregroundMark x1="42691" y1="53670" x2="42691" y2="53670"/>
                          <a14:foregroundMark x1="2824" y1="80098" x2="2824" y2="80098"/>
                          <a14:foregroundMark x1="2159" y1="81892" x2="2159" y2="81892"/>
                          <a14:foregroundMark x1="2159" y1="86134" x2="2159" y2="86134"/>
                          <a14:foregroundMark x1="1827" y1="85481" x2="1827" y2="85481"/>
                          <a14:foregroundMark x1="95183" y1="60033" x2="94850" y2="60033"/>
                          <a14:foregroundMark x1="94850" y1="57586" x2="94850" y2="57586"/>
                          <a14:foregroundMark x1="94186" y1="54976" x2="94186" y2="54976"/>
                          <a14:foregroundMark x1="93355" y1="52365" x2="93355" y2="52365"/>
                          <a14:foregroundMark x1="95183" y1="56607" x2="95183" y2="56607"/>
                          <a14:foregroundMark x1="95515" y1="59543" x2="95515" y2="59543"/>
                          <a14:foregroundMark x1="95515" y1="58238" x2="95515" y2="58238"/>
                          <a14:foregroundMark x1="92193" y1="50571" x2="92193" y2="50571"/>
                          <a14:foregroundMark x1="62126" y1="3915" x2="62126" y2="3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01292" y="1519952"/>
              <a:ext cx="828509" cy="84263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" descr="Nintendo Entertainment System - Wikipedia, la enciclopedia libre">
            <a:extLst>
              <a:ext uri="{FF2B5EF4-FFF2-40B4-BE49-F238E27FC236}">
                <a16:creationId xmlns:a16="http://schemas.microsoft.com/office/drawing/2014/main" id="{2E4B0CFA-675F-4390-9072-B0D1022ED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849" y="1537553"/>
            <a:ext cx="2667015" cy="144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49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Aplicaciones vs Videojuegos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Aunque a nivel técnico los dos son programas informáticos existen algunas diferencias significativas: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de negocio.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Diseño y estética.</a:t>
            </a:r>
          </a:p>
        </p:txBody>
      </p:sp>
    </p:spTree>
    <p:extLst>
      <p:ext uri="{BB962C8B-B14F-4D97-AF65-F5344CB8AC3E}">
        <p14:creationId xmlns:p14="http://schemas.microsoft.com/office/powerpoint/2010/main" val="32707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Un poco de historia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Primer videojuego de la historia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Tennis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(1958)</a:t>
            </a:r>
          </a:p>
        </p:txBody>
      </p:sp>
      <p:pic>
        <p:nvPicPr>
          <p:cNvPr id="3074" name="Picture 2" descr="Historia de los videojuegos: Tennis for Two, ¿el primer videojuego? -  Meristation">
            <a:extLst>
              <a:ext uri="{FF2B5EF4-FFF2-40B4-BE49-F238E27FC236}">
                <a16:creationId xmlns:a16="http://schemas.microsoft.com/office/drawing/2014/main" id="{2ED09D96-00E9-4B8C-9108-669A78F2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2024" y="2996952"/>
            <a:ext cx="4712906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uth Higinbotham Phone Number, Address, Age, Contact Info,, 44% OFF">
            <a:extLst>
              <a:ext uri="{FF2B5EF4-FFF2-40B4-BE49-F238E27FC236}">
                <a16:creationId xmlns:a16="http://schemas.microsoft.com/office/drawing/2014/main" id="{2CB718C8-F34D-41BB-A266-C0B033CD7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166" y="2929307"/>
            <a:ext cx="3024336" cy="274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95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Un poco de historia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Primera consola de la historia 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"Brown Box"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(1968)		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		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Magnavox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Odyssey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(1972)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 títulos, entre ellos el famoso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49A2852F-842B-4AD5-82D4-931BF980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2739" y="2060846"/>
            <a:ext cx="3999125" cy="22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0B64D2CB-1A80-426A-A87A-707CAC0B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2064" y="2161865"/>
            <a:ext cx="3999125" cy="20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fined">
            <a:extLst>
              <a:ext uri="{FF2B5EF4-FFF2-40B4-BE49-F238E27FC236}">
                <a16:creationId xmlns:a16="http://schemas.microsoft.com/office/drawing/2014/main" id="{A4DD4B7C-97B1-4139-99FF-800B2F8E7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2024" y="4650015"/>
            <a:ext cx="230425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2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Evolución de los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videojuegos están en constante evolución, según los siguientes factores: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Avances tecnológicos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Nuevos tipos de dispositivos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Conectividad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Cultura.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Gustos y preferencias de los consumidores.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Tiempo disponible para jugar.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tres primeros son los más determinantes debido a que estos factores influyen directamente en las mecánicas que pueden tener los videojuegos. Por ejemplo, la aparición de dispositivos táctiles permitió crear mecánicas que no existían previamente.</a:t>
            </a:r>
          </a:p>
        </p:txBody>
      </p:sp>
    </p:spTree>
    <p:extLst>
      <p:ext uri="{BB962C8B-B14F-4D97-AF65-F5344CB8AC3E}">
        <p14:creationId xmlns:p14="http://schemas.microsoft.com/office/powerpoint/2010/main" val="368547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Evolución de los videojuegos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habla de videoconsolas es más sencillo estudiar su evolución debido a que estas se pueden clasificar por generaciones.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Gráfico basado en las fechas de lanzamiento de UK.</a:t>
            </a:r>
          </a:p>
        </p:txBody>
      </p:sp>
      <p:pic>
        <p:nvPicPr>
          <p:cNvPr id="1026" name="Picture 2" descr="https://huguesjohnson.com/features/timeline/generations.png">
            <a:extLst>
              <a:ext uri="{FF2B5EF4-FFF2-40B4-BE49-F238E27FC236}">
                <a16:creationId xmlns:a16="http://schemas.microsoft.com/office/drawing/2014/main" id="{17D700CD-145B-4ADD-B916-B5FACF740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1061" y="2132856"/>
            <a:ext cx="11669875" cy="371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2363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22915</TotalTime>
  <Words>1799</Words>
  <Application>Microsoft Office PowerPoint</Application>
  <PresentationFormat>Panorámica</PresentationFormat>
  <Paragraphs>413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Calibri</vt:lpstr>
      <vt:lpstr>Gill Sans MT</vt:lpstr>
      <vt:lpstr>Wingdings 2</vt:lpstr>
      <vt:lpstr>Dividendo</vt:lpstr>
      <vt:lpstr>UD8 Introducción a videojuegos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UD8 Introducción a videojuegos - PMM</dc:title>
  <dc:creator>Alex Torres</dc:creator>
  <cp:lastModifiedBy>Alex Torres</cp:lastModifiedBy>
  <cp:revision>797</cp:revision>
  <dcterms:created xsi:type="dcterms:W3CDTF">2019-09-01T11:20:16Z</dcterms:created>
  <dcterms:modified xsi:type="dcterms:W3CDTF">2024-01-13T18:14:17Z</dcterms:modified>
</cp:coreProperties>
</file>